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2" r:id="rId4"/>
    <p:sldMasterId id="2147483714" r:id="rId5"/>
  </p:sldMasterIdLst>
  <p:notesMasterIdLst>
    <p:notesMasterId r:id="rId27"/>
  </p:notesMasterIdLst>
  <p:sldIdLst>
    <p:sldId id="2106" r:id="rId6"/>
    <p:sldId id="256" r:id="rId7"/>
    <p:sldId id="2090" r:id="rId8"/>
    <p:sldId id="2101" r:id="rId9"/>
    <p:sldId id="1324" r:id="rId10"/>
    <p:sldId id="1325" r:id="rId11"/>
    <p:sldId id="1326" r:id="rId12"/>
    <p:sldId id="1327" r:id="rId13"/>
    <p:sldId id="2097" r:id="rId14"/>
    <p:sldId id="1241" r:id="rId15"/>
    <p:sldId id="2102" r:id="rId16"/>
    <p:sldId id="1365" r:id="rId17"/>
    <p:sldId id="2092" r:id="rId18"/>
    <p:sldId id="2103" r:id="rId19"/>
    <p:sldId id="1350" r:id="rId20"/>
    <p:sldId id="266" r:id="rId21"/>
    <p:sldId id="1356" r:id="rId22"/>
    <p:sldId id="1318" r:id="rId23"/>
    <p:sldId id="1320" r:id="rId24"/>
    <p:sldId id="1321" r:id="rId25"/>
    <p:sldId id="132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5" autoAdjust="0"/>
    <p:restoredTop sz="94616" autoAdjust="0"/>
  </p:normalViewPr>
  <p:slideViewPr>
    <p:cSldViewPr snapToGrid="0">
      <p:cViewPr varScale="1">
        <p:scale>
          <a:sx n="102" d="100"/>
          <a:sy n="102" d="100"/>
        </p:scale>
        <p:origin x="224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5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899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1676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3364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518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733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89200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041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9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7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320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0E025055-19FC-BF49-AD83-E934AB9FBFEE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10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409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1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dailycatdrawings.tumblr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Mushro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ASKING THE RIGHT QUESTIONS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Data science is really about asking and answering questions: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Analytics: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 “How many clicks did this link get?”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Data Science:</a:t>
            </a:r>
            <a:r>
              <a:rPr lang="en-US" i="0" dirty="0">
                <a:latin typeface="Dagny OT" panose="020B0504020201020104" pitchFamily="34" charset="77"/>
                <a:cs typeface="Calibri Light" panose="020F0302020204030204" pitchFamily="34" charset="0"/>
              </a:rPr>
              <a:t> “Based on this user’s previous purchasing history, can I predict what links they will click on the next time they access the site?”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Data mining/science models are usually </a:t>
            </a:r>
            <a:r>
              <a:rPr lang="en-US" sz="2400" b="1" i="0" dirty="0">
                <a:latin typeface="Dagny OT" panose="020B0504020201020104" pitchFamily="34" charset="77"/>
                <a:cs typeface="Calibri" panose="020F0502020204030204" pitchFamily="34" charset="0"/>
              </a:rPr>
              <a:t>predictive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 (not </a:t>
            </a:r>
            <a:r>
              <a:rPr lang="en-US" sz="2400" b="1" i="0" dirty="0">
                <a:latin typeface="Dagny OT" panose="020B0504020201020104" pitchFamily="34" charset="77"/>
                <a:cs typeface="Calibri" panose="020F0502020204030204" pitchFamily="34" charset="0"/>
              </a:rPr>
              <a:t>explanatory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)</a:t>
            </a:r>
            <a:r>
              <a:rPr lang="en-US" sz="2400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 they show connections, but don't reveal why these exist.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1000" i="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b="1" i="0" dirty="0">
                <a:latin typeface="Dagny OT" panose="020B0504020201020104" pitchFamily="34" charset="77"/>
                <a:cs typeface="Calibri" panose="020F0502020204030204" pitchFamily="34" charset="0"/>
              </a:rPr>
              <a:t>Warning: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 not every situation calls for data science, artificial intelligence, machine learning, statistics, or analytics.</a:t>
            </a:r>
          </a:p>
        </p:txBody>
      </p:sp>
    </p:spTree>
    <p:extLst>
      <p:ext uri="{BB962C8B-B14F-4D97-AF65-F5344CB8AC3E}">
        <p14:creationId xmlns:p14="http://schemas.microsoft.com/office/powerpoint/2010/main" val="405179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WRONG QUESTIONS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Too often, analysts are asking the </a:t>
            </a:r>
            <a:r>
              <a:rPr lang="en-US" sz="2400" b="1" dirty="0">
                <a:latin typeface="Dagny OT" panose="020B0504020201020104" pitchFamily="34" charset="77"/>
                <a:cs typeface="Calibri Light" panose="020F0302020204030204" pitchFamily="34" charset="0"/>
              </a:rPr>
              <a:t>wrong questions</a:t>
            </a:r>
            <a:r>
              <a:rPr lang="en-US" sz="2400" dirty="0">
                <a:latin typeface="Dagny OT" panose="020B0504020201020104" pitchFamily="34" charset="77"/>
                <a:cs typeface="Calibri Light" panose="020F0302020204030204" pitchFamily="34" charset="0"/>
              </a:rPr>
              <a:t>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questions that are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 too broad </a:t>
            </a: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or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too narrow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questions that 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no amount of data could ever answer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cs typeface="Calibri" panose="020F0502020204030204" pitchFamily="34" charset="0"/>
              </a:rPr>
              <a:t>questions for which</a:t>
            </a:r>
            <a:r>
              <a:rPr lang="en-US" b="1" i="0" dirty="0">
                <a:latin typeface="Dagny OT" panose="020B0504020201020104" pitchFamily="34" charset="77"/>
                <a:cs typeface="Calibri" panose="020F0502020204030204" pitchFamily="34" charset="0"/>
              </a:rPr>
              <a:t> data cannot reasonably be obtained </a:t>
            </a:r>
            <a:endParaRPr lang="en-US" i="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The </a:t>
            </a:r>
            <a:r>
              <a:rPr lang="en-US" sz="2400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best-case scenario 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is that stakeholders will recognize the answers as irrelevant. </a:t>
            </a:r>
          </a:p>
          <a:p>
            <a:pPr marL="0" lvl="1" indent="-91687" algn="just">
              <a:lnSpc>
                <a:spcPct val="100000"/>
              </a:lnSpc>
              <a:buNone/>
            </a:pPr>
            <a:endParaRPr lang="en-US" sz="500" i="0" dirty="0">
              <a:latin typeface="Dagny OT" panose="020B0504020201020104" pitchFamily="34" charset="77"/>
              <a:cs typeface="Calibri Light" panose="020F0302020204030204" pitchFamily="34" charset="0"/>
            </a:endParaRPr>
          </a:p>
          <a:p>
            <a:pPr marL="0" lvl="1" indent="-91687" algn="just">
              <a:lnSpc>
                <a:spcPct val="100000"/>
              </a:lnSpc>
              <a:buNone/>
            </a:pP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The </a:t>
            </a:r>
            <a:r>
              <a:rPr lang="en-US" sz="2400" b="1" i="0" dirty="0">
                <a:latin typeface="Dagny OT" panose="020B0504020201020104" pitchFamily="34" charset="77"/>
                <a:cs typeface="Calibri Light" panose="020F0302020204030204" pitchFamily="34" charset="0"/>
              </a:rPr>
              <a:t>worst-case scenario </a:t>
            </a:r>
            <a:r>
              <a:rPr lang="en-US" sz="2400" i="0" dirty="0">
                <a:latin typeface="Dagny OT" panose="020B0504020201020104" pitchFamily="34" charset="77"/>
                <a:cs typeface="Calibri Light" panose="020F0302020204030204" pitchFamily="34" charset="0"/>
              </a:rPr>
              <a:t>is that they will erroneously implement policies or make decisions based on answers that have not been identified as misleading and/or useless.  </a:t>
            </a:r>
          </a:p>
        </p:txBody>
      </p:sp>
    </p:spTree>
    <p:extLst>
      <p:ext uri="{BB962C8B-B14F-4D97-AF65-F5344CB8AC3E}">
        <p14:creationId xmlns:p14="http://schemas.microsoft.com/office/powerpoint/2010/main" val="24180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ANALYSIS?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Finding </a:t>
            </a:r>
            <a:r>
              <a:rPr lang="en-US" sz="2400" b="1" dirty="0">
                <a:latin typeface="Dagny OT" panose="020B0504020201020104" pitchFamily="34" charset="77"/>
              </a:rPr>
              <a:t>patterns</a:t>
            </a:r>
            <a:r>
              <a:rPr lang="en-US" sz="2400" dirty="0">
                <a:latin typeface="Dagny OT" panose="020B0504020201020104" pitchFamily="34" charset="77"/>
              </a:rPr>
              <a:t> in data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FF0000"/>
                </a:solidFill>
                <a:latin typeface="Dagny OT" panose="020B0504020201020104" pitchFamily="34" charset="77"/>
              </a:rPr>
              <a:t>Using data to do something (answer a question, assist in decision-making, predict a future occurrence, draw a conclusion)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Creating models of the data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Describing or explaining a situation (the </a:t>
            </a:r>
            <a:r>
              <a:rPr lang="en-US" sz="2400" b="1" dirty="0">
                <a:latin typeface="Dagny OT" panose="020B0504020201020104" pitchFamily="34" charset="77"/>
              </a:rPr>
              <a:t>system</a:t>
            </a:r>
            <a:r>
              <a:rPr lang="en-US" sz="2400" dirty="0">
                <a:latin typeface="Dagny OT" panose="020B0504020201020104" pitchFamily="34" charset="77"/>
              </a:rPr>
              <a:t>)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(Testing (scientific) hypotheses?)</a:t>
            </a:r>
          </a:p>
          <a:p>
            <a:pPr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(Carrying out calculations on data?)</a:t>
            </a:r>
          </a:p>
        </p:txBody>
      </p:sp>
    </p:spTree>
    <p:extLst>
      <p:ext uri="{BB962C8B-B14F-4D97-AF65-F5344CB8AC3E}">
        <p14:creationId xmlns:p14="http://schemas.microsoft.com/office/powerpoint/2010/main" val="12480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SCIENCE?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</a:t>
            </a:r>
            <a:r>
              <a:rPr lang="en-US" sz="2400" i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is the collection of processes by which we extract useful and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actionable insights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T. </a:t>
            </a:r>
            <a:r>
              <a:rPr lang="en-US" sz="1800" dirty="0" err="1">
                <a:latin typeface="Dagny OT" panose="020B0504020201020104" pitchFamily="34" charset="0"/>
                <a:ea typeface="Helvetica Light" charset="0"/>
                <a:cs typeface="Helvetica Light" charset="0"/>
              </a:rPr>
              <a:t>Kwartler</a:t>
            </a: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(paraphrased)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Data science is the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working intersection 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of statistics, engineering, computer science, domain expertise, and “hacking.” It involves two main thrusts: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analytics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(counting things) and </a:t>
            </a:r>
            <a:r>
              <a:rPr lang="en-US" sz="2400" b="1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inventing new techniques</a:t>
            </a:r>
            <a:r>
              <a:rPr lang="en-US" sz="2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 to draw insights 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H. Mason (paraphrased)</a:t>
            </a:r>
          </a:p>
        </p:txBody>
      </p:sp>
    </p:spTree>
    <p:extLst>
      <p:ext uri="{BB962C8B-B14F-4D97-AF65-F5344CB8AC3E}">
        <p14:creationId xmlns:p14="http://schemas.microsoft.com/office/powerpoint/2010/main" val="7312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9649B3B-EB72-844F-B962-23EE2F8B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2" y="1417864"/>
            <a:ext cx="10588037" cy="40222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00EEB1-CDC5-B74A-8F25-1BE14D10453D}"/>
              </a:ext>
            </a:extLst>
          </p:cNvPr>
          <p:cNvSpPr/>
          <p:nvPr/>
        </p:nvSpPr>
        <p:spPr>
          <a:xfrm>
            <a:off x="8490025" y="0"/>
            <a:ext cx="3701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[</a:t>
            </a:r>
            <a:r>
              <a:rPr lang="en-US" dirty="0" err="1">
                <a:latin typeface="Dagny OT" panose="020B0504020201020104" pitchFamily="34" charset="77"/>
              </a:rPr>
              <a:t>StatCan</a:t>
            </a:r>
            <a:r>
              <a:rPr lang="en-US" dirty="0">
                <a:latin typeface="Dagny OT" panose="020B0504020201020104" pitchFamily="34" charset="77"/>
              </a:rPr>
              <a:t>, Steps of the Data Journey]</a:t>
            </a:r>
          </a:p>
        </p:txBody>
      </p:sp>
    </p:spTree>
    <p:extLst>
      <p:ext uri="{BB962C8B-B14F-4D97-AF65-F5344CB8AC3E}">
        <p14:creationId xmlns:p14="http://schemas.microsoft.com/office/powerpoint/2010/main" val="398264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2" y="0"/>
            <a:ext cx="11776256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42ADD1-9C65-2E49-8B84-0F1DA69B6E03}"/>
              </a:ext>
            </a:extLst>
          </p:cNvPr>
          <p:cNvSpPr/>
          <p:nvPr/>
        </p:nvSpPr>
        <p:spPr>
          <a:xfrm>
            <a:off x="11947552" y="0"/>
            <a:ext cx="24444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67EBD7-1B5F-4B45-AC4D-6B92E42DEFE2}"/>
              </a:ext>
            </a:extLst>
          </p:cNvPr>
          <p:cNvSpPr/>
          <p:nvPr/>
        </p:nvSpPr>
        <p:spPr>
          <a:xfrm>
            <a:off x="-36576" y="0"/>
            <a:ext cx="24444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2005E-C4A4-2943-B182-A61E1F85074E}"/>
              </a:ext>
            </a:extLst>
          </p:cNvPr>
          <p:cNvSpPr txBox="1">
            <a:spLocks/>
          </p:cNvSpPr>
          <p:nvPr/>
        </p:nvSpPr>
        <p:spPr>
          <a:xfrm>
            <a:off x="10350500" y="0"/>
            <a:ext cx="1841500" cy="3429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[J. </a:t>
            </a:r>
            <a:r>
              <a:rPr lang="en-US" sz="1800" dirty="0" err="1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Schellinck</a:t>
            </a: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8801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420271" y="3640234"/>
            <a:ext cx="3512565" cy="267765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Identification of details relevant to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description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and </a:t>
            </a:r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translation</a:t>
            </a:r>
            <a:r>
              <a:rPr lang="en-US" sz="2800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of real-world objects into model variables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15832F-BFF0-4E1C-91E2-308ABB05217F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/>
          <a:srcRect/>
          <a:stretch/>
        </p:blipFill>
        <p:spPr bwMode="auto">
          <a:xfrm>
            <a:off x="1169376" y="947594"/>
            <a:ext cx="9559924" cy="477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05247" y="878305"/>
            <a:ext cx="3349069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Real World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81152" y="947594"/>
            <a:ext cx="2166886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71086" y="2651482"/>
            <a:ext cx="2091713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23232"/>
                </a:solidFill>
                <a:latin typeface="Dagny OT" panose="020B0504020201020104" pitchFamily="34" charset="0"/>
              </a:rPr>
              <a:t>Theory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67" y="1546150"/>
            <a:ext cx="3755366" cy="42065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18861" y="2968"/>
            <a:ext cx="587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</a:rPr>
              <a:t>[</a:t>
            </a:r>
            <a:r>
              <a:rPr lang="en-US" dirty="0">
                <a:latin typeface="Dagny OT" panose="020B0504020201020104" pitchFamily="34" charset="0"/>
                <a:hlinkClick r:id="rId4"/>
              </a:rPr>
              <a:t>http://dailycatdrawings.tumblr.com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0"/>
              </a:rPr>
              <a:t>; #309]</a:t>
            </a:r>
          </a:p>
        </p:txBody>
      </p:sp>
    </p:spTree>
    <p:extLst>
      <p:ext uri="{BB962C8B-B14F-4D97-AF65-F5344CB8AC3E}">
        <p14:creationId xmlns:p14="http://schemas.microsoft.com/office/powerpoint/2010/main" val="74463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Systems can approximate certain aspects of the Universe.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System models provide the basis under which data is identified and collected, but data itself is approximate and selective.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Knowledge gaps happen – be ready to re-visit your set-up regularly.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Implicit conceptual modeling can lead to problematic situations.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If the data, the system, and the world are out of alignment, data analysis insights might ultimately prove useless.</a:t>
            </a:r>
            <a:endParaRPr lang="en-US" sz="24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5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ETHICS?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Broadly speaking, ethics refers to the </a:t>
            </a:r>
            <a:r>
              <a:rPr lang="en-US" sz="2400" b="1" dirty="0">
                <a:latin typeface="Dagny OT" panose="020B0504020201020104" pitchFamily="34" charset="77"/>
              </a:rPr>
              <a:t>study</a:t>
            </a:r>
            <a:r>
              <a:rPr lang="en-US" sz="2400" dirty="0">
                <a:latin typeface="Dagny OT" panose="020B0504020201020104" pitchFamily="34" charset="77"/>
              </a:rPr>
              <a:t> and </a:t>
            </a:r>
            <a:r>
              <a:rPr lang="en-US" sz="2400" b="1" dirty="0">
                <a:latin typeface="Dagny OT" panose="020B0504020201020104" pitchFamily="34" charset="77"/>
              </a:rPr>
              <a:t>definition</a:t>
            </a:r>
            <a:r>
              <a:rPr lang="en-US" sz="2400" dirty="0">
                <a:latin typeface="Dagny OT" panose="020B0504020201020104" pitchFamily="34" charset="77"/>
              </a:rPr>
              <a:t> of </a:t>
            </a:r>
            <a:r>
              <a:rPr lang="en-US" sz="2400" b="1" dirty="0">
                <a:latin typeface="Dagny OT" panose="020B0504020201020104" pitchFamily="34" charset="77"/>
              </a:rPr>
              <a:t>right and wrong conducts: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lvl="1" algn="just">
              <a:lnSpc>
                <a:spcPct val="110000"/>
              </a:lnSpc>
              <a:buSzPct val="125000"/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“not […] social convention, religious beliefs, or laws”.</a:t>
            </a:r>
            <a:r>
              <a:rPr lang="en-US" sz="2200" i="0" dirty="0">
                <a:latin typeface="Dagny OT" panose="020B0504020201020104" pitchFamily="34" charset="77"/>
              </a:rPr>
              <a:t> </a:t>
            </a:r>
            <a:r>
              <a:rPr lang="en-US" sz="1500" i="0" dirty="0">
                <a:latin typeface="Dagny OT" panose="020B0504020201020104" pitchFamily="34" charset="77"/>
              </a:rPr>
              <a:t>(R.W. Paul, L. Elder)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Influential ethical theories: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Kant's </a:t>
            </a:r>
            <a:r>
              <a:rPr lang="en-US" b="1" i="0" dirty="0">
                <a:latin typeface="Dagny OT" panose="020B0504020201020104" pitchFamily="34" charset="77"/>
              </a:rPr>
              <a:t>golden rule </a:t>
            </a:r>
            <a:r>
              <a:rPr lang="en-US" i="0" dirty="0">
                <a:latin typeface="Dagny OT" panose="020B0504020201020104" pitchFamily="34" charset="77"/>
              </a:rPr>
              <a:t>(do onto others…),</a:t>
            </a:r>
            <a:r>
              <a:rPr lang="en-US" b="1" i="0" dirty="0">
                <a:latin typeface="Dagny OT" panose="020B0504020201020104" pitchFamily="34" charset="77"/>
              </a:rPr>
              <a:t> consequentialism</a:t>
            </a:r>
            <a:r>
              <a:rPr lang="en-US" i="0" dirty="0">
                <a:latin typeface="Dagny OT" panose="020B0504020201020104" pitchFamily="34" charset="77"/>
              </a:rPr>
              <a:t> (the ends justify the means), </a:t>
            </a:r>
            <a:r>
              <a:rPr lang="en-US" b="1" i="0" dirty="0">
                <a:latin typeface="Dagny OT" panose="020B0504020201020104" pitchFamily="34" charset="77"/>
              </a:rPr>
              <a:t>utilitarianism</a:t>
            </a:r>
            <a:r>
              <a:rPr lang="en-US" i="0" dirty="0">
                <a:latin typeface="Dagny OT" panose="020B0504020201020104" pitchFamily="34" charset="77"/>
              </a:rPr>
              <a:t> (act in order to maximize positive effect), etc.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Confucianism</a:t>
            </a:r>
            <a:r>
              <a:rPr lang="en-US" i="0" dirty="0">
                <a:latin typeface="Dagny OT" panose="020B0504020201020104" pitchFamily="34" charset="77"/>
              </a:rPr>
              <a:t>,</a:t>
            </a:r>
            <a:r>
              <a:rPr lang="en-US" b="1" i="0" dirty="0">
                <a:latin typeface="Dagny OT" panose="020B0504020201020104" pitchFamily="34" charset="77"/>
              </a:rPr>
              <a:t> Taoism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Buddhism</a:t>
            </a:r>
            <a:r>
              <a:rPr lang="en-US" i="0" dirty="0">
                <a:latin typeface="Dagny OT" panose="020B0504020201020104" pitchFamily="34" charset="77"/>
              </a:rPr>
              <a:t> (?), etc.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Ubuntu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b="1" i="0" dirty="0">
                <a:latin typeface="Dagny OT" panose="020B0504020201020104" pitchFamily="34" charset="77"/>
              </a:rPr>
              <a:t>Maori</a:t>
            </a:r>
            <a:r>
              <a:rPr lang="en-US" i="0" dirty="0">
                <a:latin typeface="Dagny OT" panose="020B0504020201020104" pitchFamily="34" charset="77"/>
              </a:rPr>
              <a:t>, etc. </a:t>
            </a:r>
          </a:p>
        </p:txBody>
      </p:sp>
    </p:spTree>
    <p:extLst>
      <p:ext uri="{BB962C8B-B14F-4D97-AF65-F5344CB8AC3E}">
        <p14:creationId xmlns:p14="http://schemas.microsoft.com/office/powerpoint/2010/main" val="747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ETHICS IN THE DATA CONTEXT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ethics questions: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Who</a:t>
            </a:r>
            <a:r>
              <a:rPr lang="en-US" i="0" dirty="0">
                <a:latin typeface="Dagny OT" panose="020B0504020201020104" pitchFamily="34" charset="77"/>
              </a:rPr>
              <a:t>, if anyone, owns data?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Are there </a:t>
            </a:r>
            <a:r>
              <a:rPr lang="en-US" b="1" i="0" dirty="0">
                <a:latin typeface="Dagny OT" panose="020B0504020201020104" pitchFamily="34" charset="77"/>
              </a:rPr>
              <a:t>limits</a:t>
            </a:r>
            <a:r>
              <a:rPr lang="en-US" i="0" dirty="0">
                <a:latin typeface="Dagny OT" panose="020B0504020201020104" pitchFamily="34" charset="77"/>
              </a:rPr>
              <a:t> to how data can be used?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Are there </a:t>
            </a:r>
            <a:r>
              <a:rPr lang="en-US" b="1" i="0" dirty="0">
                <a:latin typeface="Dagny OT" panose="020B0504020201020104" pitchFamily="34" charset="77"/>
              </a:rPr>
              <a:t>value-biases</a:t>
            </a:r>
            <a:r>
              <a:rPr lang="en-US" i="0" dirty="0">
                <a:latin typeface="Dagny OT" panose="020B0504020201020104" pitchFamily="34" charset="77"/>
              </a:rPr>
              <a:t> built into certain analytics?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Are there categories that should </a:t>
            </a:r>
            <a:r>
              <a:rPr lang="en-US" b="1" i="0" dirty="0">
                <a:latin typeface="Dagny OT" panose="020B0504020201020104" pitchFamily="34" charset="77"/>
              </a:rPr>
              <a:t>not</a:t>
            </a:r>
            <a:r>
              <a:rPr lang="en-US" i="0" dirty="0">
                <a:latin typeface="Dagny OT" panose="020B0504020201020104" pitchFamily="34" charset="77"/>
              </a:rPr>
              <a:t> be used in analyzing personal data?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Should some data be </a:t>
            </a:r>
            <a:r>
              <a:rPr lang="en-US" b="1" i="0" dirty="0">
                <a:latin typeface="Dagny OT" panose="020B0504020201020104" pitchFamily="34" charset="77"/>
              </a:rPr>
              <a:t>publicly available </a:t>
            </a:r>
            <a:r>
              <a:rPr lang="en-US" i="0" dirty="0">
                <a:latin typeface="Dagny OT" panose="020B0504020201020104" pitchFamily="34" charset="77"/>
              </a:rPr>
              <a:t>to </a:t>
            </a:r>
            <a:r>
              <a:rPr lang="en-US" b="1" i="0" dirty="0">
                <a:latin typeface="Dagny OT" panose="020B0504020201020104" pitchFamily="34" charset="77"/>
              </a:rPr>
              <a:t>all</a:t>
            </a:r>
            <a:r>
              <a:rPr lang="en-US" i="0" dirty="0">
                <a:latin typeface="Dagny OT" panose="020B0504020201020104" pitchFamily="34" charset="77"/>
              </a:rPr>
              <a:t> researchers?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Analytically, the </a:t>
            </a:r>
            <a:r>
              <a:rPr lang="en-US" sz="2400" b="1" dirty="0">
                <a:latin typeface="Dagny OT" panose="020B0504020201020104" pitchFamily="34" charset="77"/>
              </a:rPr>
              <a:t>general</a:t>
            </a:r>
            <a:r>
              <a:rPr lang="en-US" sz="2400" dirty="0">
                <a:latin typeface="Dagny OT" panose="020B0504020201020104" pitchFamily="34" charset="77"/>
              </a:rPr>
              <a:t> is preferred to the </a:t>
            </a:r>
            <a:r>
              <a:rPr lang="en-US" sz="2400" b="1" dirty="0">
                <a:latin typeface="Dagny OT" panose="020B0504020201020104" pitchFamily="34" charset="77"/>
              </a:rPr>
              <a:t>anecdotal </a:t>
            </a:r>
            <a:r>
              <a:rPr lang="en-US" sz="2400" dirty="0">
                <a:latin typeface="Dagny OT" panose="020B0504020201020104" pitchFamily="34" charset="77"/>
              </a:rPr>
              <a:t>– decisions made on the basis of machine learning and A.I. (security, financial, marketing, etc.) may affect real beings in </a:t>
            </a:r>
            <a:r>
              <a:rPr lang="en-US" sz="2400" b="1" dirty="0">
                <a:latin typeface="Dagny OT" panose="020B0504020201020104" pitchFamily="34" charset="77"/>
              </a:rPr>
              <a:t>unpredictable ways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659442" y="0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[University of Virginia, Centre for Big Data Ethics, Law, and Policy]</a:t>
            </a:r>
            <a:endParaRPr lang="en-US" i="1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INSIGHT FUNDAMENTALS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hlinkClick r:id="rId2"/>
              </a:rPr>
              <a:t>pboily@uottawa.ca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683508DC-7DD4-DB49-BD5A-16F9A5C8C940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[with files from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“Do No Harm”: </a:t>
            </a:r>
            <a:r>
              <a:rPr lang="en-US" sz="2400" dirty="0">
                <a:latin typeface="Dagny OT" panose="020B0504020201020104" pitchFamily="34" charset="77"/>
              </a:rPr>
              <a:t>data collected from an individual </a:t>
            </a:r>
            <a:r>
              <a:rPr lang="en-US" sz="2400" b="1" dirty="0">
                <a:latin typeface="Dagny OT" panose="020B0504020201020104" pitchFamily="34" charset="77"/>
              </a:rPr>
              <a:t>should not be used to harm</a:t>
            </a:r>
            <a:r>
              <a:rPr lang="en-US" sz="2400" dirty="0">
                <a:latin typeface="Dagny OT" panose="020B0504020201020104" pitchFamily="34" charset="77"/>
              </a:rPr>
              <a:t> the individual. </a:t>
            </a: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Informed Consent:</a:t>
            </a:r>
            <a:endParaRPr lang="en-US" sz="240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Individuals must </a:t>
            </a:r>
            <a:r>
              <a:rPr lang="en-US" b="1" i="0" dirty="0">
                <a:latin typeface="Dagny OT" panose="020B0504020201020104" pitchFamily="34" charset="77"/>
              </a:rPr>
              <a:t>agree to the collection and use </a:t>
            </a:r>
            <a:r>
              <a:rPr lang="en-US" i="0" dirty="0">
                <a:latin typeface="Dagny OT" panose="020B0504020201020104" pitchFamily="34" charset="77"/>
              </a:rPr>
              <a:t>of their data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Individuals must have a </a:t>
            </a:r>
            <a:r>
              <a:rPr lang="en-US" b="1" i="0" dirty="0">
                <a:latin typeface="Dagny OT" panose="020B0504020201020104" pitchFamily="34" charset="77"/>
              </a:rPr>
              <a:t>real understanding of what they are consenting to</a:t>
            </a:r>
            <a:r>
              <a:rPr lang="en-US" i="0" dirty="0">
                <a:latin typeface="Dagny OT" panose="020B0504020201020104" pitchFamily="34" charset="77"/>
              </a:rPr>
              <a:t>, and of </a:t>
            </a:r>
            <a:r>
              <a:rPr lang="en-US" b="1" i="0" dirty="0">
                <a:latin typeface="Dagny OT" panose="020B0504020201020104" pitchFamily="34" charset="77"/>
              </a:rPr>
              <a:t>possible consequences </a:t>
            </a:r>
            <a:r>
              <a:rPr lang="en-US" i="0" dirty="0">
                <a:latin typeface="Dagny OT" panose="020B0504020201020104" pitchFamily="34" charset="77"/>
              </a:rPr>
              <a:t>for them and others</a:t>
            </a:r>
          </a:p>
          <a:p>
            <a:pPr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Respect “Privacy”: </a:t>
            </a:r>
            <a:r>
              <a:rPr lang="en-US" sz="2400" dirty="0">
                <a:latin typeface="Dagny OT" panose="020B0504020201020104" pitchFamily="34" charset="77"/>
              </a:rPr>
              <a:t>excessively hard to maintain in the age of constant trawling of the Internet for personal data.</a:t>
            </a:r>
          </a:p>
          <a:p>
            <a:pPr lvl="1">
              <a:lnSpc>
                <a:spcPct val="100000"/>
              </a:lnSpc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3431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PRACTICES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Keep Data Public: </a:t>
            </a:r>
            <a:r>
              <a:rPr lang="en-US" sz="2400" dirty="0">
                <a:latin typeface="Dagny OT" panose="020B0504020201020104" pitchFamily="34" charset="77"/>
              </a:rPr>
              <a:t>data should be kept </a:t>
            </a:r>
            <a:r>
              <a:rPr lang="en-US" sz="2400" b="1" dirty="0">
                <a:latin typeface="Dagny OT" panose="020B0504020201020104" pitchFamily="34" charset="77"/>
              </a:rPr>
              <a:t>public </a:t>
            </a:r>
            <a:r>
              <a:rPr lang="en-US" sz="2400" dirty="0">
                <a:latin typeface="Dagny OT" panose="020B0504020201020104" pitchFamily="34" charset="77"/>
              </a:rPr>
              <a:t>(all? most? any?).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Opt-In/Opt-Out:</a:t>
            </a:r>
            <a:r>
              <a:rPr lang="en-US" sz="2400" dirty="0">
                <a:latin typeface="Dagny OT" panose="020B0504020201020104" pitchFamily="34" charset="77"/>
              </a:rPr>
              <a:t> Informed consent requires the ability to </a:t>
            </a:r>
            <a:r>
              <a:rPr lang="en-US" sz="2400" b="1" dirty="0">
                <a:latin typeface="Dagny OT" panose="020B0504020201020104" pitchFamily="34" charset="77"/>
              </a:rPr>
              <a:t>opt out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Anonymize Data:</a:t>
            </a:r>
            <a:r>
              <a:rPr lang="en-US" sz="2400" dirty="0">
                <a:latin typeface="Dagny OT" panose="020B0504020201020104" pitchFamily="34" charset="77"/>
              </a:rPr>
              <a:t> removal of id fields from data prior to analysis.</a:t>
            </a:r>
          </a:p>
          <a:p>
            <a:pPr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“Let the Data Speak”:</a:t>
            </a:r>
            <a:r>
              <a:rPr lang="en-US" sz="2400" dirty="0">
                <a:latin typeface="Dagny OT" panose="020B0504020201020104" pitchFamily="34" charset="77"/>
              </a:rPr>
              <a:t>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no cherry picking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importance of validation (more on this later)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correlation and causation (more on this later, too)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repeatability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6A2574-CDD4-8447-BB89-8A0AB0F61181}"/>
              </a:ext>
            </a:extLst>
          </p:cNvPr>
          <p:cNvSpPr/>
          <p:nvPr/>
        </p:nvSpPr>
        <p:spPr>
          <a:xfrm>
            <a:off x="4160635" y="0"/>
            <a:ext cx="80313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[More information on how to consider data privacy and human rights is found in the Intranet Data Wiki.]</a:t>
            </a:r>
            <a:endParaRPr lang="en-US" sz="1400" i="1" dirty="0">
              <a:latin typeface="Dagny OT" panose="020B0504020201020104" pitchFamily="34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95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A93FD8-6C16-6B46-8101-2A4124D73841}"/>
              </a:ext>
            </a:extLst>
          </p:cNvPr>
          <p:cNvSpPr txBox="1"/>
          <p:nvPr/>
        </p:nvSpPr>
        <p:spPr>
          <a:xfrm>
            <a:off x="1668591" y="2213282"/>
            <a:ext cx="949389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“Reports that say that something hasn't happened are always interesting to me, because as we know, there are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known knowns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; there are things we know that we know.  There are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known unknowns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; that is to say, there are things that we now know we don't know. But there are also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  <a:cs typeface="Calibri Light" panose="020F0302020204030204" pitchFamily="34" charset="0"/>
              </a:rPr>
              <a:t>unknown unknowns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– there are things we do not know we don't know.”</a:t>
            </a:r>
          </a:p>
          <a:p>
            <a:pPr algn="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DejaVu Sans ExtraLight" panose="020B0203030804020204" pitchFamily="34" charset="0"/>
              <a:cs typeface="Calibri Light" panose="020F0302020204030204" pitchFamily="34" charset="0"/>
            </a:endParaRPr>
          </a:p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DejaVu Sans ExtraLight" panose="020B0203030804020204" pitchFamily="34" charset="0"/>
                <a:cs typeface="Calibri Light" panose="020F0302020204030204" pitchFamily="34" charset="0"/>
              </a:rPr>
              <a:t>Donald Rumsfeld, US Department of Defense News Briefing, 2002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03A67-948F-2944-A001-2074DBB71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08700D07-6FF4-804E-A0AE-68F9F14C1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PLAN OVERVIEW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Formulate research questions/hypotheses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Identify necessary (and available) datasets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Establish inclusion/exclusion criteria for records/observations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Select variables for use in the analyses</a:t>
            </a:r>
          </a:p>
          <a:p>
            <a:pPr marL="0" indent="0"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77"/>
              </a:rPr>
              <a:t>Chose statistical methods and software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BA6AA9-4744-F04D-978B-33B4E5D90CE3}"/>
              </a:ext>
            </a:extLst>
          </p:cNvPr>
          <p:cNvSpPr/>
          <p:nvPr/>
        </p:nvSpPr>
        <p:spPr>
          <a:xfrm>
            <a:off x="4724401" y="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23232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[CDC, Creating an Analysis Plan]</a:t>
            </a:r>
            <a:endParaRPr lang="en-US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7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/>
          <a:stretch/>
        </p:blipFill>
        <p:spPr>
          <a:xfrm>
            <a:off x="1496167" y="1986502"/>
            <a:ext cx="3312568" cy="331256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OBJECTS AND ATTRIBUTES</a:t>
            </a:r>
            <a:endParaRPr lang="en-US" sz="24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5234237" y="2329799"/>
            <a:ext cx="5621882" cy="29692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Object: </a:t>
            </a:r>
            <a:r>
              <a:rPr lang="en-US" sz="2400" dirty="0">
                <a:latin typeface="Dagny OT" panose="020B0504020201020104" pitchFamily="34" charset="77"/>
              </a:rPr>
              <a:t>apple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Shape: </a:t>
            </a:r>
            <a:r>
              <a:rPr lang="en-US" sz="2400" dirty="0">
                <a:latin typeface="Dagny OT" panose="020B0504020201020104" pitchFamily="34" charset="77"/>
              </a:rPr>
              <a:t>spherical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 err="1">
                <a:latin typeface="Dagny OT" panose="020B0504020201020104" pitchFamily="34" charset="77"/>
              </a:rPr>
              <a:t>Colour</a:t>
            </a:r>
            <a:r>
              <a:rPr lang="en-US" sz="2400" b="1" dirty="0">
                <a:latin typeface="Dagny OT" panose="020B0504020201020104" pitchFamily="34" charset="77"/>
              </a:rPr>
              <a:t>: </a:t>
            </a:r>
            <a:r>
              <a:rPr lang="en-US" sz="2400" dirty="0">
                <a:latin typeface="Dagny OT" panose="020B0504020201020104" pitchFamily="34" charset="77"/>
              </a:rPr>
              <a:t>red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Function: </a:t>
            </a:r>
            <a:r>
              <a:rPr lang="en-US" sz="2400" dirty="0">
                <a:latin typeface="Dagny OT" panose="020B0504020201020104" pitchFamily="34" charset="77"/>
              </a:rPr>
              <a:t>food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Location: </a:t>
            </a:r>
            <a:r>
              <a:rPr lang="en-US" sz="2400" dirty="0">
                <a:latin typeface="Dagny OT" panose="020B0504020201020104" pitchFamily="34" charset="77"/>
              </a:rPr>
              <a:t>fridge</a:t>
            </a:r>
            <a:endParaRPr lang="en-US" sz="2400" b="1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b="1" dirty="0">
                <a:latin typeface="Dagny OT" panose="020B0504020201020104" pitchFamily="34" charset="77"/>
              </a:rPr>
              <a:t>Owner: </a:t>
            </a:r>
            <a:r>
              <a:rPr lang="en-US" sz="2400" dirty="0">
                <a:latin typeface="Dagny OT" panose="020B0504020201020104" pitchFamily="34" charset="77"/>
              </a:rPr>
              <a:t>Jen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045EF-7402-D643-89F5-70E33ADC7E62}"/>
              </a:ext>
            </a:extLst>
          </p:cNvPr>
          <p:cNvSpPr/>
          <p:nvPr/>
        </p:nvSpPr>
        <p:spPr>
          <a:xfrm>
            <a:off x="0" y="5728758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Remember:</a:t>
            </a:r>
            <a:r>
              <a:rPr lang="en-CA" sz="2400" dirty="0">
                <a:solidFill>
                  <a:schemeClr val="tx2"/>
                </a:solidFill>
                <a:latin typeface="Dagny OT" panose="020B0504020201020104" pitchFamily="34" charset="77"/>
              </a:rPr>
              <a:t> a person or an object is not simply the sum of its attributes!</a:t>
            </a:r>
            <a:endParaRPr lang="en-US" sz="2400" dirty="0">
              <a:solidFill>
                <a:schemeClr val="tx2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46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FROM ATTRIBUTES TO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9771321" cy="35814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Attributes are </a:t>
            </a:r>
            <a:r>
              <a:rPr lang="en-US" sz="2400" b="1" dirty="0">
                <a:latin typeface="Dagny OT" panose="020B0504020201020104" pitchFamily="34" charset="77"/>
              </a:rPr>
              <a:t>fields</a:t>
            </a:r>
            <a:r>
              <a:rPr lang="en-US" sz="2400" dirty="0">
                <a:latin typeface="Dagny OT" panose="020B0504020201020104" pitchFamily="34" charset="77"/>
              </a:rPr>
              <a:t> (columns) in a database; objects are </a:t>
            </a:r>
            <a:r>
              <a:rPr lang="en-US" sz="2400" b="1" dirty="0">
                <a:latin typeface="Dagny OT" panose="020B0504020201020104" pitchFamily="34" charset="77"/>
              </a:rPr>
              <a:t>instances </a:t>
            </a:r>
            <a:r>
              <a:rPr lang="en-US" sz="2400" dirty="0">
                <a:latin typeface="Dagny OT" panose="020B0504020201020104" pitchFamily="34" charset="77"/>
              </a:rPr>
              <a:t>(rows).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Objects are described by their </a:t>
            </a:r>
            <a:r>
              <a:rPr lang="en-US" sz="2400" b="1" dirty="0">
                <a:latin typeface="Dagny OT" panose="020B0504020201020104" pitchFamily="34" charset="77"/>
              </a:rPr>
              <a:t>feature vector</a:t>
            </a:r>
            <a:r>
              <a:rPr lang="en-US" sz="2400" dirty="0">
                <a:latin typeface="Dagny OT" panose="020B0504020201020104" pitchFamily="34" charset="77"/>
              </a:rPr>
              <a:t>, the collection of attributes associated with value(s) of interest.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9017" y="4021933"/>
            <a:ext cx="6593965" cy="195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POISONOUS MUSHROOM DATASET</a:t>
            </a:r>
            <a:endParaRPr lang="en-US" sz="24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669" y="892175"/>
            <a:ext cx="3213100" cy="4762500"/>
          </a:xfrm>
        </p:spPr>
      </p:pic>
      <p:sp>
        <p:nvSpPr>
          <p:cNvPr id="7" name="Content Placeholder 6"/>
          <p:cNvSpPr>
            <a:spLocks noGrp="1"/>
          </p:cNvSpPr>
          <p:nvPr>
            <p:ph type="body" sz="half" idx="2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9600" i="1" dirty="0">
                <a:latin typeface="Dagny OT" panose="020B0504020201020104" pitchFamily="34" charset="77"/>
              </a:rPr>
              <a:t>Amanita </a:t>
            </a:r>
            <a:r>
              <a:rPr lang="en-US" sz="9600" i="1" dirty="0" err="1">
                <a:latin typeface="Dagny OT" panose="020B0504020201020104" pitchFamily="34" charset="77"/>
              </a:rPr>
              <a:t>muscaria</a:t>
            </a:r>
            <a:endParaRPr lang="en-US" sz="9600" i="1" dirty="0">
              <a:latin typeface="Dagny OT" panose="020B0504020201020104" pitchFamily="34" charset="77"/>
            </a:endParaRPr>
          </a:p>
          <a:p>
            <a:pPr>
              <a:lnSpc>
                <a:spcPct val="120000"/>
              </a:lnSpc>
            </a:pPr>
            <a:r>
              <a:rPr lang="en-US" sz="9600" b="1" dirty="0">
                <a:latin typeface="Dagny OT" panose="020B0504020201020104" pitchFamily="34" charset="77"/>
              </a:rPr>
              <a:t>Habitat:</a:t>
            </a:r>
            <a:r>
              <a:rPr lang="en-US" sz="9600" dirty="0">
                <a:latin typeface="Dagny OT" panose="020B0504020201020104" pitchFamily="34" charset="77"/>
              </a:rPr>
              <a:t> woods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Gill Size: </a:t>
            </a:r>
            <a:r>
              <a:rPr lang="en-US" sz="9600" dirty="0">
                <a:latin typeface="Dagny OT" panose="020B0504020201020104" pitchFamily="34" charset="77"/>
              </a:rPr>
              <a:t>narrow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Odor:</a:t>
            </a:r>
            <a:r>
              <a:rPr lang="en-US" sz="9600" dirty="0">
                <a:latin typeface="Dagny OT" panose="020B0504020201020104" pitchFamily="34" charset="77"/>
              </a:rPr>
              <a:t> none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Spores:</a:t>
            </a:r>
            <a:r>
              <a:rPr lang="en-US" sz="9600" dirty="0">
                <a:latin typeface="Dagny OT" panose="020B0504020201020104" pitchFamily="34" charset="77"/>
              </a:rPr>
              <a:t> white</a:t>
            </a:r>
            <a:br>
              <a:rPr lang="en-US" sz="9600" dirty="0">
                <a:latin typeface="Dagny OT" panose="020B0504020201020104" pitchFamily="34" charset="77"/>
              </a:rPr>
            </a:br>
            <a:r>
              <a:rPr lang="en-US" sz="9600" b="1" dirty="0">
                <a:latin typeface="Dagny OT" panose="020B0504020201020104" pitchFamily="34" charset="77"/>
              </a:rPr>
              <a:t>Cap Colour:</a:t>
            </a:r>
            <a:r>
              <a:rPr lang="en-US" sz="9600" dirty="0">
                <a:latin typeface="Dagny OT" panose="020B0504020201020104" pitchFamily="34" charset="77"/>
              </a:rPr>
              <a:t> red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9600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br>
              <a:rPr lang="en-US" sz="9600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sz="96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Is </a:t>
            </a:r>
            <a:r>
              <a:rPr lang="en-US" sz="9600" i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Amanita muscaria </a:t>
            </a:r>
            <a:r>
              <a:rPr lang="en-US" sz="96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edible, or poisonous?</a:t>
            </a:r>
            <a:endParaRPr lang="en-US" sz="9600" dirty="0">
              <a:latin typeface="Dagny OT" panose="020B0504020201020104" pitchFamily="34" charset="7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26317" y="0"/>
            <a:ext cx="5265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[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https://</a:t>
            </a:r>
            <a:r>
              <a:rPr lang="en-US" dirty="0" err="1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archive.ics.uci.edu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  <a:hlinkClick r:id="rId3"/>
              </a:rPr>
              <a:t>/ml/datasets/Mushroom</a:t>
            </a:r>
            <a:r>
              <a:rPr lang="en-US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9883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2411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poisonous?</a:t>
            </a:r>
            <a:endParaRPr lang="en-US" sz="22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4993" y="3383"/>
            <a:ext cx="11030857" cy="6854617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9E7B3083-7BE8-EE43-AE21-A8A903ADF13E}"/>
              </a:ext>
            </a:extLst>
          </p:cNvPr>
          <p:cNvSpPr txBox="1">
            <a:spLocks/>
          </p:cNvSpPr>
          <p:nvPr/>
        </p:nvSpPr>
        <p:spPr>
          <a:xfrm>
            <a:off x="1419447" y="3926936"/>
            <a:ext cx="3053316" cy="2929372"/>
          </a:xfrm>
          <a:prstGeom prst="rect">
            <a:avLst/>
          </a:prstGeom>
          <a:solidFill>
            <a:srgbClr val="D2DEEF">
              <a:alpha val="50196"/>
            </a:srgbClr>
          </a:soli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" b="1" dirty="0"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Habitat: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woods</a:t>
            </a:r>
            <a:endParaRPr lang="en-US" sz="2200" b="1" dirty="0">
              <a:solidFill>
                <a:schemeClr val="accent6"/>
              </a:solidFill>
              <a:latin typeface="Dagny OT" panose="020B0504020201020104" pitchFamily="34" charset="77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Gill Size: 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narrow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Odor: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none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Spores: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white</a:t>
            </a: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</a:rPr>
              <a:t>Cap Colour:</a:t>
            </a:r>
            <a:r>
              <a:rPr lang="en-US" sz="2200" dirty="0">
                <a:solidFill>
                  <a:schemeClr val="tx2"/>
                </a:solidFill>
                <a:latin typeface="Dagny OT" panose="020B0504020201020104" pitchFamily="34" charset="77"/>
              </a:rPr>
              <a:t> red</a:t>
            </a:r>
          </a:p>
          <a:p>
            <a:endParaRPr lang="en-US" sz="500" b="1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r>
              <a:rPr lang="en-US" sz="2200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Classification problem: </a:t>
            </a:r>
            <a:r>
              <a:rPr lang="en-US" sz="2200" dirty="0">
                <a:solidFill>
                  <a:schemeClr val="tx2">
                    <a:lumMod val="25000"/>
                    <a:lumOff val="75000"/>
                  </a:schemeClr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edible or </a:t>
            </a:r>
            <a:r>
              <a:rPr lang="en-US" sz="2200" b="1" dirty="0">
                <a:solidFill>
                  <a:srgbClr val="FF0000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poisonous</a:t>
            </a:r>
            <a:endParaRPr lang="en-US" sz="2200" b="1" dirty="0">
              <a:solidFill>
                <a:srgbClr val="FF0000"/>
              </a:solidFill>
              <a:latin typeface="Dagny OT" panose="020B0504020201020104" pitchFamily="34" charset="77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5557B3-4C4A-E34B-AA3C-09FE28DA2222}"/>
              </a:ext>
            </a:extLst>
          </p:cNvPr>
          <p:cNvSpPr/>
          <p:nvPr/>
        </p:nvSpPr>
        <p:spPr>
          <a:xfrm>
            <a:off x="1275907" y="662109"/>
            <a:ext cx="4172421" cy="154946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D90824-9F45-D845-84EE-11254929BD1E}"/>
              </a:ext>
            </a:extLst>
          </p:cNvPr>
          <p:cNvSpPr/>
          <p:nvPr/>
        </p:nvSpPr>
        <p:spPr>
          <a:xfrm>
            <a:off x="6462515" y="649407"/>
            <a:ext cx="4262191" cy="156216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F5678-D963-B949-8C19-EDB55DF78803}"/>
              </a:ext>
            </a:extLst>
          </p:cNvPr>
          <p:cNvSpPr/>
          <p:nvPr/>
        </p:nvSpPr>
        <p:spPr>
          <a:xfrm>
            <a:off x="2030739" y="6615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7BE831-071C-324E-AC40-CCF32A0A6507}"/>
              </a:ext>
            </a:extLst>
          </p:cNvPr>
          <p:cNvSpPr/>
          <p:nvPr/>
        </p:nvSpPr>
        <p:spPr>
          <a:xfrm>
            <a:off x="5939705" y="659385"/>
            <a:ext cx="3870364" cy="8890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82424-0E0D-5549-B895-AA56929702A0}"/>
              </a:ext>
            </a:extLst>
          </p:cNvPr>
          <p:cNvSpPr/>
          <p:nvPr/>
        </p:nvSpPr>
        <p:spPr>
          <a:xfrm>
            <a:off x="5320422" y="0"/>
            <a:ext cx="1270000" cy="1549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D4F216-DBD4-A742-8FCD-C35FC5379E6A}"/>
              </a:ext>
            </a:extLst>
          </p:cNvPr>
          <p:cNvSpPr/>
          <p:nvPr/>
        </p:nvSpPr>
        <p:spPr>
          <a:xfrm>
            <a:off x="9075555" y="2209129"/>
            <a:ext cx="2755900" cy="156216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AB703-4DE0-A84C-B189-E6679F3FBD14}"/>
              </a:ext>
            </a:extLst>
          </p:cNvPr>
          <p:cNvSpPr/>
          <p:nvPr/>
        </p:nvSpPr>
        <p:spPr>
          <a:xfrm>
            <a:off x="1527836" y="2283467"/>
            <a:ext cx="6496201" cy="148782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F5F62-42DB-FB49-8E6A-65834E20047D}"/>
              </a:ext>
            </a:extLst>
          </p:cNvPr>
          <p:cNvSpPr/>
          <p:nvPr/>
        </p:nvSpPr>
        <p:spPr>
          <a:xfrm>
            <a:off x="2126511" y="2246537"/>
            <a:ext cx="3776029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444B9D-56B5-4342-BBC9-AABE2BC91C0D}"/>
              </a:ext>
            </a:extLst>
          </p:cNvPr>
          <p:cNvSpPr/>
          <p:nvPr/>
        </p:nvSpPr>
        <p:spPr>
          <a:xfrm>
            <a:off x="8500534" y="2187180"/>
            <a:ext cx="3443374" cy="1206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80B266-6945-204D-B236-B5C1388D5FF1}"/>
              </a:ext>
            </a:extLst>
          </p:cNvPr>
          <p:cNvSpPr/>
          <p:nvPr/>
        </p:nvSpPr>
        <p:spPr>
          <a:xfrm>
            <a:off x="5320430" y="1498668"/>
            <a:ext cx="3845700" cy="15621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B101A5-8112-304D-9786-03B38C2F8B17}"/>
              </a:ext>
            </a:extLst>
          </p:cNvPr>
          <p:cNvSpPr/>
          <p:nvPr/>
        </p:nvSpPr>
        <p:spPr>
          <a:xfrm>
            <a:off x="7121890" y="3808223"/>
            <a:ext cx="1334538" cy="6051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880939-1EFE-0841-8F37-60C74D52BD53}"/>
              </a:ext>
            </a:extLst>
          </p:cNvPr>
          <p:cNvSpPr/>
          <p:nvPr/>
        </p:nvSpPr>
        <p:spPr>
          <a:xfrm>
            <a:off x="7658199" y="3841880"/>
            <a:ext cx="2371847" cy="146303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C03C5C-F4D8-9741-9686-B6E5CFCB549F}"/>
              </a:ext>
            </a:extLst>
          </p:cNvPr>
          <p:cNvSpPr/>
          <p:nvPr/>
        </p:nvSpPr>
        <p:spPr>
          <a:xfrm>
            <a:off x="5385121" y="3794837"/>
            <a:ext cx="2985948" cy="305977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934184-024B-8041-9155-B40B54D6F79C}"/>
              </a:ext>
            </a:extLst>
          </p:cNvPr>
          <p:cNvSpPr/>
          <p:nvPr/>
        </p:nvSpPr>
        <p:spPr>
          <a:xfrm>
            <a:off x="7889358" y="3019471"/>
            <a:ext cx="3307334" cy="16269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8CF1C0-E0CD-1542-AADB-898E91E30AF2}"/>
              </a:ext>
            </a:extLst>
          </p:cNvPr>
          <p:cNvSpPr/>
          <p:nvPr/>
        </p:nvSpPr>
        <p:spPr>
          <a:xfrm>
            <a:off x="7185145" y="5244630"/>
            <a:ext cx="2371847" cy="161337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EE4756-04C7-484D-BF9D-4EC68B7B0715}"/>
              </a:ext>
            </a:extLst>
          </p:cNvPr>
          <p:cNvSpPr/>
          <p:nvPr/>
        </p:nvSpPr>
        <p:spPr>
          <a:xfrm>
            <a:off x="8153970" y="5309334"/>
            <a:ext cx="2364728" cy="146448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AEEE52-2FE5-BC45-BD17-02FD63118A31}"/>
              </a:ext>
            </a:extLst>
          </p:cNvPr>
          <p:cNvSpPr/>
          <p:nvPr/>
        </p:nvSpPr>
        <p:spPr>
          <a:xfrm>
            <a:off x="8192025" y="5451661"/>
            <a:ext cx="2364728" cy="141893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C4C96F-DA6B-5043-89CC-9D82FB201D56}"/>
              </a:ext>
            </a:extLst>
          </p:cNvPr>
          <p:cNvSpPr/>
          <p:nvPr/>
        </p:nvSpPr>
        <p:spPr>
          <a:xfrm>
            <a:off x="9923721" y="4610143"/>
            <a:ext cx="1807535" cy="1598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F8D905-8F49-B74C-A2B3-9B8FD290E396}"/>
              </a:ext>
            </a:extLst>
          </p:cNvPr>
          <p:cNvSpPr/>
          <p:nvPr/>
        </p:nvSpPr>
        <p:spPr>
          <a:xfrm>
            <a:off x="10462436" y="6152707"/>
            <a:ext cx="1268819" cy="701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15989</TotalTime>
  <Words>1150</Words>
  <Application>Microsoft Macintosh PowerPoint</Application>
  <PresentationFormat>Widescreen</PresentationFormat>
  <Paragraphs>153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Avenir Next</vt:lpstr>
      <vt:lpstr>Calibri</vt:lpstr>
      <vt:lpstr>Dagny OT</vt:lpstr>
      <vt:lpstr>Franklin Gothic Book</vt:lpstr>
      <vt:lpstr>Helvetica Light</vt:lpstr>
      <vt:lpstr>Tw Cen MT</vt:lpstr>
      <vt:lpstr>Wingdings</vt:lpstr>
      <vt:lpstr>Crop</vt:lpstr>
      <vt:lpstr>Office Theme</vt:lpstr>
      <vt:lpstr>Introduction to Data Analysis</vt:lpstr>
      <vt:lpstr>DATA INSIGHT FUNDAMENTALS</vt:lpstr>
      <vt:lpstr>PowerPoint Presentation</vt:lpstr>
      <vt:lpstr>ANALYSIS PLAN OVERVIEW</vt:lpstr>
      <vt:lpstr>OBJECTS AND ATTRIBUTES</vt:lpstr>
      <vt:lpstr>FROM ATTRIBUTES TO DATASETS</vt:lpstr>
      <vt:lpstr>POISONOUS MUSHROOM DATASET</vt:lpstr>
      <vt:lpstr>PowerPoint Presentation</vt:lpstr>
      <vt:lpstr>PowerPoint Presentation</vt:lpstr>
      <vt:lpstr>ASKING THE RIGHT QUESTIONS</vt:lpstr>
      <vt:lpstr>THE WRONG QUESTIONS</vt:lpstr>
      <vt:lpstr>WHAT IS DATA ANALYSIS? </vt:lpstr>
      <vt:lpstr>WHAT IS DATA SCIENCE?</vt:lpstr>
      <vt:lpstr>PowerPoint Presentation</vt:lpstr>
      <vt:lpstr>PowerPoint Presentation</vt:lpstr>
      <vt:lpstr>PowerPoint Presentation</vt:lpstr>
      <vt:lpstr>TAKE-AWAYS</vt:lpstr>
      <vt:lpstr>WHAT ARE ETHICS?</vt:lpstr>
      <vt:lpstr>ETHICS IN THE DATA CONTEXT</vt:lpstr>
      <vt:lpstr>BEST PRACTICES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259</cp:revision>
  <dcterms:created xsi:type="dcterms:W3CDTF">2020-08-02T19:49:53Z</dcterms:created>
  <dcterms:modified xsi:type="dcterms:W3CDTF">2021-10-15T05:59:22Z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